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Century Gothic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CenturyGothic-bold.fntdata"/><Relationship Id="rId23" Type="http://schemas.openxmlformats.org/officeDocument/2006/relationships/font" Target="fonts/CenturyGothic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enturyGothic-boldItalic.fntdata"/><Relationship Id="rId25" Type="http://schemas.openxmlformats.org/officeDocument/2006/relationships/font" Target="fonts/CenturyGothic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8958ad328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8958ad328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825168fdf3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825168fdf3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25168fdf3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825168fdf3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8c36385ace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8c36385ace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8c36385ace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8c36385ac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8c36385ace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8c36385ace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8c36385ace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8c36385ace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8c36385ace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8c36385ac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8c36385ace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8c36385ace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864ef22739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864ef22739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864ef22739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864ef22739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864ef22739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864ef22739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8958ad328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8958ad328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8958ad328a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8958ad328a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8958ad328a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8958ad328a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825168fdf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825168fdf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825168fdf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825168fdf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9.jpg"/><Relationship Id="rId6" Type="http://schemas.openxmlformats.org/officeDocument/2006/relationships/image" Target="../media/image11.jpg"/><Relationship Id="rId7" Type="http://schemas.openxmlformats.org/officeDocument/2006/relationships/image" Target="../media/image17.jpg"/><Relationship Id="rId8" Type="http://schemas.openxmlformats.org/officeDocument/2006/relationships/image" Target="../media/image2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hyperlink" Target="http://www.youtube.com/watch?v=Wz86pFtHZqI" TargetMode="External"/><Relationship Id="rId5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hyperlink" Target="https://www.google.com/search?rlz=1C1VFKB_enFR617FR618&amp;sxsrf=ALeKk02OQOthQkvgghIJHTLKzjmkYofz6g:1594833426286&amp;q=Vitaa&amp;stick=H4sIAAAAAAAAAONgVuLSz9U3MCorMLQsX8TKGpZZkpgIAAdbK8sWAAAA&amp;sa=X&amp;ved=2ahUKEwiV3uW-4c_qAhUP8hoKHcleD7cQMTAAegQIDhAF" TargetMode="External"/><Relationship Id="rId5" Type="http://schemas.openxmlformats.org/officeDocument/2006/relationships/hyperlink" Target="https://www.google.com/search?rlz=1C1VFKB_enFR617FR618&amp;sxsrf=ALeKk02OQOthQkvgghIJHTLKzjmkYofz6g:1594833426286&amp;q=Slimane&amp;stick=H4sIAAAAAAAAAONgVuLVT9c3NEzOS8rKMcowWMTKHpyTmZuYlwoAgebM9BsAAAA&amp;sa=X&amp;ved=2ahUKEwiV3uW-4c_qAhUP8hoKHcleD7cQMTAAegQIDhAG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5.jpg"/><Relationship Id="rId5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18.jpg"/><Relationship Id="rId6" Type="http://schemas.openxmlformats.org/officeDocument/2006/relationships/image" Target="../media/image1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23.jpg"/><Relationship Id="rId5" Type="http://schemas.openxmlformats.org/officeDocument/2006/relationships/image" Target="../media/image4.jpg"/><Relationship Id="rId6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9.jpg"/><Relationship Id="rId6" Type="http://schemas.openxmlformats.org/officeDocument/2006/relationships/image" Target="../media/image1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10.jpg"/><Relationship Id="rId5" Type="http://schemas.openxmlformats.org/officeDocument/2006/relationships/image" Target="../media/image19.jpg"/><Relationship Id="rId6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22.jpg"/><Relationship Id="rId5" Type="http://schemas.openxmlformats.org/officeDocument/2006/relationships/image" Target="../media/image14.jpg"/><Relationship Id="rId6" Type="http://schemas.openxmlformats.org/officeDocument/2006/relationships/image" Target="../media/image2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0" r="0" t="86226"/>
          <a:stretch/>
        </p:blipFill>
        <p:spPr>
          <a:xfrm>
            <a:off x="0" y="77625"/>
            <a:ext cx="9143999" cy="70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97775" y="874925"/>
            <a:ext cx="4548450" cy="4072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2"/>
          <p:cNvPicPr preferRelativeResize="0"/>
          <p:nvPr/>
        </p:nvPicPr>
        <p:blipFill rotWithShape="1">
          <a:blip r:embed="rId3">
            <a:alphaModFix/>
          </a:blip>
          <a:srcRect b="0" l="0" r="0" t="86226"/>
          <a:stretch/>
        </p:blipFill>
        <p:spPr>
          <a:xfrm>
            <a:off x="0" y="77625"/>
            <a:ext cx="9143999" cy="70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2"/>
          <p:cNvSpPr txBox="1"/>
          <p:nvPr/>
        </p:nvSpPr>
        <p:spPr>
          <a:xfrm>
            <a:off x="2410075" y="1183600"/>
            <a:ext cx="20460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/>
              <a:t>Débarquement du 06 juin 1944</a:t>
            </a:r>
            <a:endParaRPr sz="1100"/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4900" y="2571751"/>
            <a:ext cx="1679725" cy="165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93060">
            <a:off x="616775" y="3125350"/>
            <a:ext cx="1864200" cy="150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09098">
            <a:off x="461875" y="786079"/>
            <a:ext cx="1812975" cy="13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68075" y="823344"/>
            <a:ext cx="1905101" cy="142882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2"/>
          <p:cNvSpPr txBox="1"/>
          <p:nvPr/>
        </p:nvSpPr>
        <p:spPr>
          <a:xfrm>
            <a:off x="6373175" y="1584075"/>
            <a:ext cx="21234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/>
              <a:t>Le Camembert</a:t>
            </a:r>
            <a:endParaRPr sz="1100"/>
          </a:p>
        </p:txBody>
      </p:sp>
      <p:sp>
        <p:nvSpPr>
          <p:cNvPr id="134" name="Google Shape;134;p22"/>
          <p:cNvSpPr txBox="1"/>
          <p:nvPr/>
        </p:nvSpPr>
        <p:spPr>
          <a:xfrm>
            <a:off x="2541450" y="4094850"/>
            <a:ext cx="23232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/>
              <a:t>Le Mont St Michel</a:t>
            </a:r>
            <a:endParaRPr sz="1100"/>
          </a:p>
        </p:txBody>
      </p:sp>
      <p:pic>
        <p:nvPicPr>
          <p:cNvPr id="135" name="Google Shape;135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25575" y="2571750"/>
            <a:ext cx="1808099" cy="165337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 txBox="1"/>
          <p:nvPr/>
        </p:nvSpPr>
        <p:spPr>
          <a:xfrm>
            <a:off x="7480225" y="4208800"/>
            <a:ext cx="46953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2"/>
          <p:cNvSpPr txBox="1"/>
          <p:nvPr/>
        </p:nvSpPr>
        <p:spPr>
          <a:xfrm>
            <a:off x="4358250" y="4575625"/>
            <a:ext cx="41001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/>
              <a:t>La cathédrale de Rouen -tableau de Monet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3"/>
          <p:cNvPicPr preferRelativeResize="0"/>
          <p:nvPr/>
        </p:nvPicPr>
        <p:blipFill rotWithShape="1">
          <a:blip r:embed="rId3">
            <a:alphaModFix/>
          </a:blip>
          <a:srcRect b="0" l="0" r="0" t="86226"/>
          <a:stretch/>
        </p:blipFill>
        <p:spPr>
          <a:xfrm>
            <a:off x="0" y="77625"/>
            <a:ext cx="9143999" cy="70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3"/>
          <p:cNvSpPr txBox="1"/>
          <p:nvPr/>
        </p:nvSpPr>
        <p:spPr>
          <a:xfrm>
            <a:off x="2410075" y="1183600"/>
            <a:ext cx="20460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44" name="Google Shape;144;p23"/>
          <p:cNvSpPr txBox="1"/>
          <p:nvPr/>
        </p:nvSpPr>
        <p:spPr>
          <a:xfrm>
            <a:off x="6373175" y="1584075"/>
            <a:ext cx="21234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45" name="Google Shape;145;p23"/>
          <p:cNvSpPr txBox="1"/>
          <p:nvPr/>
        </p:nvSpPr>
        <p:spPr>
          <a:xfrm>
            <a:off x="2541450" y="4094850"/>
            <a:ext cx="23232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46" name="Google Shape;146;p23"/>
          <p:cNvSpPr txBox="1"/>
          <p:nvPr/>
        </p:nvSpPr>
        <p:spPr>
          <a:xfrm>
            <a:off x="7480225" y="4208800"/>
            <a:ext cx="46953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&quot;VersuS&quot;, l'album duo évènement disponible :&#10;https://versus.lnk.to/VersusAlbum&#10;----------------------------------------------------------------------&#10;VITAA &amp; SLIMANE en concert à travers toute la France, la Belgique et la Suisse dès mars 2020 !&#10;&#10;Au Stade Pierre-Mauroy (Lille) le 27 Mars 2021&#10;A l'AccorHotels Arena (Paris) le 10 Avril 2021&#10;&#10;Billetterie disponible : https://smarturl.it/VersusTour&#10;----------------------------------------------------------------------&#10;VersuS, les confessions musicales de Vitaa &amp; Slimane, deux artistes que le destin a décidé de réunir le temps d’un album duo.&#10;&#10;VersuS Tour, une tournée des zéniths à deux. Un spectacle musical unique mettant en scène les interprètes du tube « Je te le donne ». Un rendez-vous exceptionnel que vous donnent Slimane et Vitaa le temps d’une série de concerts uniques à travers toute la France, la Belgique et la Suisse dès mars 2020.&#10;----------------------------------------------------------------------&#10;https://www.facebook.com/VitaaOfficiel&#10;https://instagram.com/Vitaa&#10;https://twitter.com/Vitaa&#10;Snapchat : VitaaOfficiel&#10;----------------------------------------------------------------------&#10;http://po.st/SlimaneFB&#10;http://po.st/SlimaneTW&#10;http://po.st/SlimaneINST&#10;Snapchat : Slimanesnap" id="147" name="Google Shape;147;p23" title="VITAA &amp; SLIMANE - Ça va ça vient (Clip Officiel)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57525" y="915675"/>
            <a:ext cx="3636976" cy="243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3"/>
          <p:cNvSpPr txBox="1"/>
          <p:nvPr/>
        </p:nvSpPr>
        <p:spPr>
          <a:xfrm>
            <a:off x="2818650" y="3565175"/>
            <a:ext cx="20460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Vitaa et Sli</a:t>
            </a:r>
            <a:r>
              <a:rPr b="1" lang="fr"/>
              <a:t>mane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“ça va va, ça vient”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4"/>
          <p:cNvPicPr preferRelativeResize="0"/>
          <p:nvPr/>
        </p:nvPicPr>
        <p:blipFill rotWithShape="1">
          <a:blip r:embed="rId3">
            <a:alphaModFix/>
          </a:blip>
          <a:srcRect b="0" l="0" r="0" t="86226"/>
          <a:stretch/>
        </p:blipFill>
        <p:spPr>
          <a:xfrm>
            <a:off x="0" y="77625"/>
            <a:ext cx="9143999" cy="70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4"/>
          <p:cNvSpPr txBox="1"/>
          <p:nvPr/>
        </p:nvSpPr>
        <p:spPr>
          <a:xfrm>
            <a:off x="2410075" y="1183600"/>
            <a:ext cx="20460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55" name="Google Shape;155;p24"/>
          <p:cNvSpPr txBox="1"/>
          <p:nvPr/>
        </p:nvSpPr>
        <p:spPr>
          <a:xfrm>
            <a:off x="6373175" y="1584075"/>
            <a:ext cx="21234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56" name="Google Shape;156;p24"/>
          <p:cNvSpPr txBox="1"/>
          <p:nvPr/>
        </p:nvSpPr>
        <p:spPr>
          <a:xfrm>
            <a:off x="2541450" y="4094850"/>
            <a:ext cx="23232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57" name="Google Shape;157;p24"/>
          <p:cNvSpPr txBox="1"/>
          <p:nvPr/>
        </p:nvSpPr>
        <p:spPr>
          <a:xfrm>
            <a:off x="7480225" y="4208800"/>
            <a:ext cx="46953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4"/>
          <p:cNvSpPr txBox="1"/>
          <p:nvPr/>
        </p:nvSpPr>
        <p:spPr>
          <a:xfrm>
            <a:off x="804275" y="1209125"/>
            <a:ext cx="7692300" cy="3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2400" marR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250">
                <a:solidFill>
                  <a:srgbClr val="222222"/>
                </a:solidFill>
                <a:highlight>
                  <a:srgbClr val="FFFFFF"/>
                </a:highlight>
              </a:rPr>
              <a:t>Ça va ça vient</a:t>
            </a:r>
            <a:endParaRPr sz="22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660099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Vitaa</a:t>
            </a:r>
            <a:r>
              <a:rPr lang="fr" sz="1050">
                <a:solidFill>
                  <a:srgbClr val="70757A"/>
                </a:solidFill>
                <a:highlight>
                  <a:srgbClr val="FFFFFF"/>
                </a:highlight>
              </a:rPr>
              <a:t>, </a:t>
            </a:r>
            <a:r>
              <a:rPr lang="fr" sz="1050">
                <a:solidFill>
                  <a:srgbClr val="660099"/>
                </a:solidFill>
                <a:highlight>
                  <a:srgbClr val="FFFFFF"/>
                </a:highlight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Slimane</a:t>
            </a:r>
            <a:endParaRPr sz="1050">
              <a:solidFill>
                <a:srgbClr val="660099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Dis-le moi, dis-le moi si tu te sens seul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Au milieu de la foule, quand plus rien ne sait toucher ton cœur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Dis-le moi, dis-le moi si ça fait trop mal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t'a tellement déçu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Que tu dis qu'avoir mal, c'est normal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Tu l'sais, dans la vie, on s'est tous plantés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C'est vrai, combien d'fois on a dû se relever?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Personne n'est parfait, on est tous sortis du chemin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Tu sais, dans la vie,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tient à rien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Dis-le moi, dis-le moi encore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tient à rien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Au fond, tout va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Dis-le moi, dis-le moi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Si plus rien n'a de sens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Si tu n'as plus la foi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Plus rien à donner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Dis-le moi, dis-le moi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Si t'as tout essayé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Tout tenté, espéré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Que ton monde change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Tu sais, dans la vie, on s'est tous plantés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C'est vrai, combien d'fois on a dû se relever?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Personne n'est parfait, on est tous sortis du chemin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Tu sais, dans la vie,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tient à rien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Dis-le moi, dis-le moi encore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tient à rien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Au fond, tout va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là, alors?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En vrai, qu'est-c'qu'on est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là, alors?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En vrai, qu'est-c'qu'on est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Tu sais, dans la vie,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tient à rien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Dis-le moi, dis-le moi encore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tient à rien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Au fond, tout va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là, alors?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En vrai, qu'est-c'qu'on est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là, alors?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En vrai, qu'est-c'qu'on est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3">
            <a:alphaModFix/>
          </a:blip>
          <a:srcRect b="0" l="0" r="0" t="86226"/>
          <a:stretch/>
        </p:blipFill>
        <p:spPr>
          <a:xfrm>
            <a:off x="0" y="77625"/>
            <a:ext cx="9143999" cy="70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5"/>
          <p:cNvSpPr txBox="1"/>
          <p:nvPr/>
        </p:nvSpPr>
        <p:spPr>
          <a:xfrm>
            <a:off x="2410075" y="1183600"/>
            <a:ext cx="20460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65" name="Google Shape;165;p25"/>
          <p:cNvSpPr txBox="1"/>
          <p:nvPr/>
        </p:nvSpPr>
        <p:spPr>
          <a:xfrm>
            <a:off x="6373175" y="1584075"/>
            <a:ext cx="21234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66" name="Google Shape;166;p25"/>
          <p:cNvSpPr txBox="1"/>
          <p:nvPr/>
        </p:nvSpPr>
        <p:spPr>
          <a:xfrm>
            <a:off x="2541450" y="4094850"/>
            <a:ext cx="23232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67" name="Google Shape;167;p25"/>
          <p:cNvSpPr txBox="1"/>
          <p:nvPr/>
        </p:nvSpPr>
        <p:spPr>
          <a:xfrm>
            <a:off x="7480225" y="4208800"/>
            <a:ext cx="46953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5"/>
          <p:cNvSpPr txBox="1"/>
          <p:nvPr/>
        </p:nvSpPr>
        <p:spPr>
          <a:xfrm>
            <a:off x="804275" y="1209125"/>
            <a:ext cx="7692300" cy="3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    </a:t>
            </a: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Tu sais, dans la vie,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tient à rien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Dis-le moi, dis-le moi encore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tient à rien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Au fond, tout va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Dis-le moi, dis-le moi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Si plus rien n'a de sens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Si tu n'as plus la foi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Plus rien à donner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Dis-le moi, dis-le moi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Si t'as tout essayé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Tout tenté, espéré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Que ton monde change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Tu sais, dans la vie, on s'est tous plantés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C'est vrai, combien d'fois on a dû se relever?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Personne n'est parfait, on est tous sortis du chemin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Tu sais, dans la vie,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tient à rien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Dis-le moi, dis-le moi encore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tient à rien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Au fond, tout va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là, alors?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En vrai, qu'est-c'qu'on est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là, alors?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En vrai, qu'est-c'qu'on est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Tu sais, dans la vie,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tient à rien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Dis-le moi, dis-le moi encore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tient à rien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Au fond, tout va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là, alors?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En vrai, qu'est-c'qu'on est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là, alors?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En vrai, qu'est-c'qu'on est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6"/>
          <p:cNvPicPr preferRelativeResize="0"/>
          <p:nvPr/>
        </p:nvPicPr>
        <p:blipFill rotWithShape="1">
          <a:blip r:embed="rId3">
            <a:alphaModFix/>
          </a:blip>
          <a:srcRect b="0" l="0" r="0" t="86226"/>
          <a:stretch/>
        </p:blipFill>
        <p:spPr>
          <a:xfrm>
            <a:off x="0" y="77625"/>
            <a:ext cx="9143999" cy="70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6"/>
          <p:cNvSpPr txBox="1"/>
          <p:nvPr/>
        </p:nvSpPr>
        <p:spPr>
          <a:xfrm>
            <a:off x="2410075" y="1183600"/>
            <a:ext cx="20460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75" name="Google Shape;175;p26"/>
          <p:cNvSpPr txBox="1"/>
          <p:nvPr/>
        </p:nvSpPr>
        <p:spPr>
          <a:xfrm>
            <a:off x="6373175" y="1584075"/>
            <a:ext cx="21234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76" name="Google Shape;176;p26"/>
          <p:cNvSpPr txBox="1"/>
          <p:nvPr/>
        </p:nvSpPr>
        <p:spPr>
          <a:xfrm>
            <a:off x="2541450" y="4094850"/>
            <a:ext cx="23232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77" name="Google Shape;177;p26"/>
          <p:cNvSpPr txBox="1"/>
          <p:nvPr/>
        </p:nvSpPr>
        <p:spPr>
          <a:xfrm>
            <a:off x="7480225" y="4208800"/>
            <a:ext cx="46953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6"/>
          <p:cNvSpPr txBox="1"/>
          <p:nvPr/>
        </p:nvSpPr>
        <p:spPr>
          <a:xfrm>
            <a:off x="804275" y="1209125"/>
            <a:ext cx="7692300" cy="3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    Si plus rien n'a de sens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Si tu n'as plus la foi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Plus rien à donner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Dis-le moi, dis-le moi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Si t'as tout essayé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Tout tenté, espéré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Que ton monde change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Tu sais, dans la vie, on s'est tous plantés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C'est vrai, combien d'fois on a dû se relever?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Personne n'est parfait, on est tous sortis du chemin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Tu sais, dans la vie,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tient à rien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Dis-le moi, dis-le moi encore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tient à rien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Au fond, tout va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là, alors?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En vrai, qu'est-c'qu'on est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là, alors?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En vrai, qu'est-c'qu'on est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Tu sais, dans la vie,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tient à rien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Dis-le moi, dis-le moi encore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tient à rien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Au fond, tout va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là, alors?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En vrai, qu'est-c'qu'on est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là, alors?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En vrai, qu'est-c'qu'on est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7"/>
          <p:cNvPicPr preferRelativeResize="0"/>
          <p:nvPr/>
        </p:nvPicPr>
        <p:blipFill rotWithShape="1">
          <a:blip r:embed="rId3">
            <a:alphaModFix/>
          </a:blip>
          <a:srcRect b="0" l="0" r="0" t="86226"/>
          <a:stretch/>
        </p:blipFill>
        <p:spPr>
          <a:xfrm>
            <a:off x="0" y="77625"/>
            <a:ext cx="9143999" cy="70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7"/>
          <p:cNvSpPr txBox="1"/>
          <p:nvPr/>
        </p:nvSpPr>
        <p:spPr>
          <a:xfrm>
            <a:off x="2410075" y="1183600"/>
            <a:ext cx="20460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85" name="Google Shape;185;p27"/>
          <p:cNvSpPr txBox="1"/>
          <p:nvPr/>
        </p:nvSpPr>
        <p:spPr>
          <a:xfrm>
            <a:off x="6373175" y="1584075"/>
            <a:ext cx="21234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86" name="Google Shape;186;p27"/>
          <p:cNvSpPr txBox="1"/>
          <p:nvPr/>
        </p:nvSpPr>
        <p:spPr>
          <a:xfrm>
            <a:off x="2541450" y="4094850"/>
            <a:ext cx="23232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87" name="Google Shape;187;p27"/>
          <p:cNvSpPr txBox="1"/>
          <p:nvPr/>
        </p:nvSpPr>
        <p:spPr>
          <a:xfrm>
            <a:off x="7480225" y="4208800"/>
            <a:ext cx="46953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7"/>
          <p:cNvSpPr txBox="1"/>
          <p:nvPr/>
        </p:nvSpPr>
        <p:spPr>
          <a:xfrm>
            <a:off x="804275" y="1209125"/>
            <a:ext cx="7692300" cy="3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    </a:t>
            </a: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Personne n'est parfait, on est tous sortis du chemin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Tu sais, dans la vie,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tient à rien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Dis-le moi, dis-le moi encore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tient à rien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Au fond, tout va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là, alors?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En vrai, qu'est-c'qu'on est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là, alors?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En vrai, qu'est-c'qu'on est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Tu sais, dans la vie,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tient à rien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Dis-le moi, dis-le moi encore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tient à rien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Au fond, tout va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là, alors?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En vrai, qu'est-c'qu'on est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là, alors?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En vrai, qu'est-c'qu'on est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8"/>
          <p:cNvPicPr preferRelativeResize="0"/>
          <p:nvPr/>
        </p:nvPicPr>
        <p:blipFill rotWithShape="1">
          <a:blip r:embed="rId3">
            <a:alphaModFix/>
          </a:blip>
          <a:srcRect b="0" l="0" r="0" t="86226"/>
          <a:stretch/>
        </p:blipFill>
        <p:spPr>
          <a:xfrm>
            <a:off x="0" y="77625"/>
            <a:ext cx="9143999" cy="70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8"/>
          <p:cNvSpPr txBox="1"/>
          <p:nvPr/>
        </p:nvSpPr>
        <p:spPr>
          <a:xfrm>
            <a:off x="2410075" y="1183600"/>
            <a:ext cx="20460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95" name="Google Shape;195;p28"/>
          <p:cNvSpPr txBox="1"/>
          <p:nvPr/>
        </p:nvSpPr>
        <p:spPr>
          <a:xfrm>
            <a:off x="6373175" y="1584075"/>
            <a:ext cx="21234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96" name="Google Shape;196;p28"/>
          <p:cNvSpPr txBox="1"/>
          <p:nvPr/>
        </p:nvSpPr>
        <p:spPr>
          <a:xfrm>
            <a:off x="2541450" y="4094850"/>
            <a:ext cx="23232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97" name="Google Shape;197;p28"/>
          <p:cNvSpPr txBox="1"/>
          <p:nvPr/>
        </p:nvSpPr>
        <p:spPr>
          <a:xfrm>
            <a:off x="7480225" y="4208800"/>
            <a:ext cx="46953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8"/>
          <p:cNvSpPr txBox="1"/>
          <p:nvPr/>
        </p:nvSpPr>
        <p:spPr>
          <a:xfrm>
            <a:off x="804275" y="850450"/>
            <a:ext cx="7692300" cy="41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  </a:t>
            </a: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là, alors?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En vrai, qu'est-c'qu'on est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là, alors?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En vrai, qu'est-c'qu'on est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Tu sais, dans la vie,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tient à rien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Dis-le moi, dis-le moi encore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tient à rien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Au fond, tout va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là, alors?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En vrai, qu'est-c'qu'on est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là, alors?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En vrai, qu'est-c'qu'on est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9"/>
          <p:cNvPicPr preferRelativeResize="0"/>
          <p:nvPr/>
        </p:nvPicPr>
        <p:blipFill rotWithShape="1">
          <a:blip r:embed="rId3">
            <a:alphaModFix/>
          </a:blip>
          <a:srcRect b="0" l="0" r="0" t="86226"/>
          <a:stretch/>
        </p:blipFill>
        <p:spPr>
          <a:xfrm>
            <a:off x="0" y="77625"/>
            <a:ext cx="9143999" cy="70845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9"/>
          <p:cNvSpPr txBox="1"/>
          <p:nvPr/>
        </p:nvSpPr>
        <p:spPr>
          <a:xfrm>
            <a:off x="2410075" y="1183600"/>
            <a:ext cx="20460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05" name="Google Shape;205;p29"/>
          <p:cNvSpPr txBox="1"/>
          <p:nvPr/>
        </p:nvSpPr>
        <p:spPr>
          <a:xfrm>
            <a:off x="6373175" y="1584075"/>
            <a:ext cx="21234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06" name="Google Shape;206;p29"/>
          <p:cNvSpPr txBox="1"/>
          <p:nvPr/>
        </p:nvSpPr>
        <p:spPr>
          <a:xfrm>
            <a:off x="2541450" y="4094850"/>
            <a:ext cx="23232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07" name="Google Shape;207;p29"/>
          <p:cNvSpPr txBox="1"/>
          <p:nvPr/>
        </p:nvSpPr>
        <p:spPr>
          <a:xfrm>
            <a:off x="7480225" y="4208800"/>
            <a:ext cx="46953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9"/>
          <p:cNvSpPr txBox="1"/>
          <p:nvPr/>
        </p:nvSpPr>
        <p:spPr>
          <a:xfrm>
            <a:off x="804275" y="850450"/>
            <a:ext cx="7692300" cy="41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    Ça tient à rien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Dis-le moi, dis-le moi encore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va, ça vient, ça va, ça vient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Ça tient à rien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Au fond, tout va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là, alors?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En vrai, qu'est-c'qu'on est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 là, alors?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152400" marR="152400" rtl="0" algn="l">
              <a:lnSpc>
                <a:spcPct val="158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22222"/>
                </a:solidFill>
                <a:highlight>
                  <a:srgbClr val="FFFFFF"/>
                </a:highlight>
              </a:rPr>
              <a:t>On est pas bien? On est pas bien là?     En vrai, qu'est-c'qu'on est bien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b="0" l="0" r="0" t="86226"/>
          <a:stretch/>
        </p:blipFill>
        <p:spPr>
          <a:xfrm>
            <a:off x="16450" y="104875"/>
            <a:ext cx="9143999" cy="70845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755023" y="422166"/>
            <a:ext cx="7666800" cy="19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B539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B539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Notre école French in Normandy se trouve en ……????</a:t>
            </a:r>
            <a:endParaRPr sz="1800">
              <a:solidFill>
                <a:srgbClr val="0B539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B539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school is located in a region called……..?</a:t>
            </a:r>
            <a:endParaRPr sz="1800">
              <a:solidFill>
                <a:srgbClr val="0B539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">
            <a:off x="4343912" y="1912706"/>
            <a:ext cx="4077902" cy="2925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7550" y="2347266"/>
            <a:ext cx="2601600" cy="2491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b="0" l="0" r="0" t="86226"/>
          <a:stretch/>
        </p:blipFill>
        <p:spPr>
          <a:xfrm>
            <a:off x="0" y="45025"/>
            <a:ext cx="9143999" cy="70845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144000" y="711875"/>
            <a:ext cx="8942100" cy="434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latin typeface="Century Gothic"/>
                <a:ea typeface="Century Gothic"/>
                <a:cs typeface="Century Gothic"/>
                <a:sym typeface="Century Gothic"/>
              </a:rPr>
              <a:t>La Normandie : qu’est- ce que c’est?/Normandy ….what is it?</a:t>
            </a:r>
            <a:endParaRPr b="1"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latin typeface="Century Gothic"/>
                <a:ea typeface="Century Gothic"/>
                <a:cs typeface="Century Gothic"/>
                <a:sym typeface="Century Gothic"/>
              </a:rPr>
              <a:t>C’est une région connue pour: It’s a region famous for: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b="1" lang="fr" sz="1800">
                <a:latin typeface="Century Gothic"/>
                <a:ea typeface="Century Gothic"/>
                <a:cs typeface="Century Gothic"/>
                <a:sym typeface="Century Gothic"/>
              </a:rPr>
              <a:t>son histoire</a:t>
            </a:r>
            <a:r>
              <a:rPr lang="fr" sz="1800">
                <a:latin typeface="Century Gothic"/>
                <a:ea typeface="Century Gothic"/>
                <a:cs typeface="Century Gothic"/>
                <a:sym typeface="Century Gothic"/>
              </a:rPr>
              <a:t>: les Vikings, la Tapisserie de Bayeux,les Plages du Débarquement….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0B539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rgbClr val="0B539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endParaRPr b="1"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70152">
            <a:off x="389325" y="3411688"/>
            <a:ext cx="1606075" cy="151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25742">
            <a:off x="5314093" y="3039450"/>
            <a:ext cx="3568566" cy="1661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68675" y="3524100"/>
            <a:ext cx="2536800" cy="1450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 b="0" l="0" r="0" t="86226"/>
          <a:stretch/>
        </p:blipFill>
        <p:spPr>
          <a:xfrm>
            <a:off x="0" y="77625"/>
            <a:ext cx="9143999" cy="70845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1040650" y="1445500"/>
            <a:ext cx="71976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-</a:t>
            </a:r>
            <a:r>
              <a:rPr b="1" lang="fr" sz="1800">
                <a:latin typeface="Century Gothic"/>
                <a:ea typeface="Century Gothic"/>
                <a:cs typeface="Century Gothic"/>
                <a:sym typeface="Century Gothic"/>
              </a:rPr>
              <a:t>sa gastronomie</a:t>
            </a:r>
            <a:r>
              <a:rPr lang="fr" sz="1800">
                <a:latin typeface="Century Gothic"/>
                <a:ea typeface="Century Gothic"/>
                <a:cs typeface="Century Gothic"/>
                <a:sym typeface="Century Gothic"/>
              </a:rPr>
              <a:t>: la Tarte aux pommes, le Cidre et le Calvados, les fromages ( Exemple le Camembert)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49802">
            <a:off x="421687" y="2329330"/>
            <a:ext cx="2372724" cy="1500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4350" y="2306200"/>
            <a:ext cx="1789924" cy="196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25570">
            <a:off x="5496465" y="2302886"/>
            <a:ext cx="2933918" cy="2091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7"/>
          <p:cNvPicPr preferRelativeResize="0"/>
          <p:nvPr/>
        </p:nvPicPr>
        <p:blipFill rotWithShape="1">
          <a:blip r:embed="rId3">
            <a:alphaModFix/>
          </a:blip>
          <a:srcRect b="0" l="0" r="0" t="86226"/>
          <a:stretch/>
        </p:blipFill>
        <p:spPr>
          <a:xfrm>
            <a:off x="0" y="77625"/>
            <a:ext cx="9143999" cy="7084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/>
        </p:nvSpPr>
        <p:spPr>
          <a:xfrm>
            <a:off x="1040650" y="1445500"/>
            <a:ext cx="71976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-</a:t>
            </a:r>
            <a:r>
              <a:rPr b="1" lang="fr" sz="1800">
                <a:latin typeface="Century Gothic"/>
                <a:ea typeface="Century Gothic"/>
                <a:cs typeface="Century Gothic"/>
                <a:sym typeface="Century Gothic"/>
              </a:rPr>
              <a:t>ses monuments </a:t>
            </a:r>
            <a:r>
              <a:rPr lang="fr" sz="1800">
                <a:latin typeface="Century Gothic"/>
                <a:ea typeface="Century Gothic"/>
                <a:cs typeface="Century Gothic"/>
                <a:sym typeface="Century Gothic"/>
              </a:rPr>
              <a:t>: la cathédrale de Rouen, le Mont St Michel, les nombreux châteaux ,etc...</a:t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06306">
            <a:off x="983600" y="2380629"/>
            <a:ext cx="1679725" cy="2239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50250" y="2153800"/>
            <a:ext cx="3089376" cy="248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26089">
            <a:off x="5915175" y="2737476"/>
            <a:ext cx="2788650" cy="1731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 rotWithShape="1">
          <a:blip r:embed="rId3">
            <a:alphaModFix/>
          </a:blip>
          <a:srcRect b="0" l="0" r="0" t="86226"/>
          <a:stretch/>
        </p:blipFill>
        <p:spPr>
          <a:xfrm>
            <a:off x="0" y="77625"/>
            <a:ext cx="9143999" cy="7084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1040650" y="786075"/>
            <a:ext cx="71976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-</a:t>
            </a:r>
            <a:r>
              <a:rPr b="1" lang="fr" sz="1800">
                <a:latin typeface="Century Gothic"/>
                <a:ea typeface="Century Gothic"/>
                <a:cs typeface="Century Gothic"/>
                <a:sym typeface="Century Gothic"/>
              </a:rPr>
              <a:t>ses personnages célèbres </a:t>
            </a:r>
            <a:r>
              <a:rPr lang="fr" sz="1800"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fr" sz="1800">
                <a:latin typeface="Century Gothic"/>
                <a:ea typeface="Century Gothic"/>
                <a:cs typeface="Century Gothic"/>
                <a:sym typeface="Century Gothic"/>
              </a:rPr>
              <a:t>Historiques : Guillaume le Conquérant, Jeanne d’Arc..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fr" sz="1800">
                <a:latin typeface="Century Gothic"/>
                <a:ea typeface="Century Gothic"/>
                <a:cs typeface="Century Gothic"/>
                <a:sym typeface="Century Gothic"/>
              </a:rPr>
              <a:t>littéraires: Flaubert, Maupassant, Hugo…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fr" sz="1800">
                <a:latin typeface="Century Gothic"/>
                <a:ea typeface="Century Gothic"/>
                <a:cs typeface="Century Gothic"/>
                <a:sym typeface="Century Gothic"/>
              </a:rPr>
              <a:t>Peintres: Monet , Boudin..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32012">
            <a:off x="739050" y="2571750"/>
            <a:ext cx="1605625" cy="187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1975" y="2518138"/>
            <a:ext cx="1829753" cy="1983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99523">
            <a:off x="6448927" y="1950950"/>
            <a:ext cx="1866319" cy="248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9"/>
          <p:cNvPicPr preferRelativeResize="0"/>
          <p:nvPr/>
        </p:nvPicPr>
        <p:blipFill rotWithShape="1">
          <a:blip r:embed="rId3">
            <a:alphaModFix/>
          </a:blip>
          <a:srcRect b="0" l="0" r="0" t="86226"/>
          <a:stretch/>
        </p:blipFill>
        <p:spPr>
          <a:xfrm>
            <a:off x="0" y="77625"/>
            <a:ext cx="9143999" cy="70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/>
        </p:nvSpPr>
        <p:spPr>
          <a:xfrm>
            <a:off x="1040650" y="786075"/>
            <a:ext cx="71976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-</a:t>
            </a:r>
            <a:r>
              <a:rPr b="1" lang="fr" sz="1800">
                <a:latin typeface="Century Gothic"/>
                <a:ea typeface="Century Gothic"/>
                <a:cs typeface="Century Gothic"/>
                <a:sym typeface="Century Gothic"/>
              </a:rPr>
              <a:t>ses paysages uniques : </a:t>
            </a:r>
            <a:r>
              <a:rPr lang="fr" sz="180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latin typeface="Century Gothic"/>
                <a:ea typeface="Century Gothic"/>
                <a:cs typeface="Century Gothic"/>
                <a:sym typeface="Century Gothic"/>
              </a:rPr>
              <a:t>Etretat, les boucles de la Seine, la Suisse normande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0650" y="1676100"/>
            <a:ext cx="2380199" cy="1961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0275" y="1676100"/>
            <a:ext cx="3223075" cy="222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44225" y="3043675"/>
            <a:ext cx="2753448" cy="1843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0"/>
          <p:cNvPicPr preferRelativeResize="0"/>
          <p:nvPr/>
        </p:nvPicPr>
        <p:blipFill rotWithShape="1">
          <a:blip r:embed="rId3">
            <a:alphaModFix/>
          </a:blip>
          <a:srcRect b="0" l="0" r="0" t="86226"/>
          <a:stretch/>
        </p:blipFill>
        <p:spPr>
          <a:xfrm>
            <a:off x="0" y="77625"/>
            <a:ext cx="9143999" cy="70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0"/>
          <p:cNvSpPr txBox="1"/>
          <p:nvPr/>
        </p:nvSpPr>
        <p:spPr>
          <a:xfrm>
            <a:off x="1016200" y="720875"/>
            <a:ext cx="71976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latin typeface="Century Gothic"/>
                <a:ea typeface="Century Gothic"/>
                <a:cs typeface="Century Gothic"/>
                <a:sym typeface="Century Gothic"/>
              </a:rPr>
              <a:t>Et maintenant un petit quizz</a:t>
            </a:r>
            <a:endParaRPr b="1"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5" name="Google Shape;115;p20"/>
          <p:cNvSpPr txBox="1"/>
          <p:nvPr/>
        </p:nvSpPr>
        <p:spPr>
          <a:xfrm>
            <a:off x="1448225" y="1437350"/>
            <a:ext cx="6472200" cy="32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u="sng"/>
              <a:t>1)La Normandie se trouve :</a:t>
            </a:r>
            <a:endParaRPr b="1" u="sng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a)A</a:t>
            </a:r>
            <a:r>
              <a:rPr b="1" lang="fr"/>
              <a:t>u nord de la France	</a:t>
            </a:r>
            <a:r>
              <a:rPr lang="fr"/>
              <a:t>		b)A l’Ouest de la France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c)A l’Est de la France			d)Au Sud de la France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u="sng"/>
              <a:t>2)Quel </a:t>
            </a:r>
            <a:r>
              <a:rPr b="1" lang="fr" u="sng"/>
              <a:t>événement</a:t>
            </a:r>
            <a:r>
              <a:rPr b="1" lang="fr" u="sng"/>
              <a:t> historique important s’est passé en Normandie en 1944?</a:t>
            </a:r>
            <a:endParaRPr b="1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	a)La Révolution française		b)</a:t>
            </a:r>
            <a:r>
              <a:rPr b="1" lang="fr"/>
              <a:t>Le débarquement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u="sng"/>
              <a:t>3)Quel est le fromage typique de la Normandie et aussi le symbole de la France?</a:t>
            </a:r>
            <a:endParaRPr b="1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	a)Le Cheddar			b</a:t>
            </a:r>
            <a:r>
              <a:rPr b="1" lang="fr"/>
              <a:t>)Le Camembert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	c)L’Emmental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1"/>
          <p:cNvPicPr preferRelativeResize="0"/>
          <p:nvPr/>
        </p:nvPicPr>
        <p:blipFill rotWithShape="1">
          <a:blip r:embed="rId3">
            <a:alphaModFix/>
          </a:blip>
          <a:srcRect b="0" l="0" r="0" t="86226"/>
          <a:stretch/>
        </p:blipFill>
        <p:spPr>
          <a:xfrm>
            <a:off x="0" y="77625"/>
            <a:ext cx="9143999" cy="70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 txBox="1"/>
          <p:nvPr/>
        </p:nvSpPr>
        <p:spPr>
          <a:xfrm>
            <a:off x="1016200" y="720875"/>
            <a:ext cx="71976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2" name="Google Shape;122;p21"/>
          <p:cNvSpPr txBox="1"/>
          <p:nvPr/>
        </p:nvSpPr>
        <p:spPr>
          <a:xfrm>
            <a:off x="1448225" y="980875"/>
            <a:ext cx="6472200" cy="37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u="sng"/>
              <a:t>4)Quel est le monument normand le plus touristique?</a:t>
            </a:r>
            <a:endParaRPr b="1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	</a:t>
            </a:r>
            <a:r>
              <a:rPr lang="fr"/>
              <a:t>a)La Tour Eiffel		b)L’Arc de Triomphe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	c)</a:t>
            </a:r>
            <a:r>
              <a:rPr b="1" lang="fr"/>
              <a:t>Le Mont St Michel</a:t>
            </a:r>
            <a:r>
              <a:rPr lang="fr"/>
              <a:t>	d)Notre Dame de Paris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u="sng"/>
              <a:t>5)Quel peintre célèbre a peint la Cathédrale de Rouen?</a:t>
            </a:r>
            <a:endParaRPr b="1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	</a:t>
            </a:r>
            <a:r>
              <a:rPr b="1" lang="fr"/>
              <a:t>a)Monet</a:t>
            </a:r>
            <a:r>
              <a:rPr lang="fr"/>
              <a:t>	b)Renoir		c)Pisarro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u="sng"/>
              <a:t>6)Qui a écrit Mme Bovary?</a:t>
            </a:r>
            <a:endParaRPr b="1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	a)Victor Hugo		b</a:t>
            </a:r>
            <a:r>
              <a:rPr b="1" lang="fr"/>
              <a:t>)Gustave Flaubert</a:t>
            </a:r>
            <a:r>
              <a:rPr lang="fr"/>
              <a:t>	c)Guy de Maupassant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u="sng"/>
              <a:t>7)Quel fleuve traverse la ville de Rouen et Paris?</a:t>
            </a:r>
            <a:endParaRPr b="1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	a</a:t>
            </a:r>
            <a:r>
              <a:rPr b="1" lang="fr"/>
              <a:t>)La Seine	</a:t>
            </a:r>
            <a:r>
              <a:rPr lang="fr"/>
              <a:t>		b)Le Rhin			d)La Loire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